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600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Middle Ages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Medieval Times/Dark Ages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High Middle Ages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1000-1500 C.E.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Signs of civilizations recovery, accelerated by 1200 C.E.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Hierarchy becomes more complex as middle class emerges.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Resurgence of arts, artisan/craftsmen class, trade technological innovations -plows, horse collalrs, agricultural methods.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More Food = Population Increase, toens grow into cities.</a:t>
            </a:r>
          </a:p>
          <a:p>
            <a:endParaRPr lang="en" sz="1800"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403075" y="1236775"/>
            <a:ext cx="5329949" cy="3652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Power of the Church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Canon Law- Church rules for behavior, filled the void of strong political authority.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Excommunication- The ability of the church to ban individuals from sacrament.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Interdict- Excommunicated all people in the realm of a kingdom.</a:t>
            </a:r>
          </a:p>
          <a:p>
            <a:endParaRPr lang="en" sz="1800"/>
          </a:p>
          <a:p>
            <a:endParaRPr lang="en" sz="1800"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607675" y="1496400"/>
            <a:ext cx="4536325" cy="313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Western Europe Grows Centralized Governments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18300" y="104487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England, France and Spain remain strong and stable up through 1450 CE.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Early signs of political progress: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Limited Government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Magna Cart (forced signature of King John)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Parliaments</a:t>
            </a:r>
          </a:p>
          <a:p>
            <a:pPr marL="914400" lvl="1" indent="-342900" rtl="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Fostered growth for Democracies.</a:t>
            </a:r>
          </a:p>
          <a:p>
            <a:endParaRPr lang="en" sz="1800"/>
          </a:p>
          <a:p>
            <a:endParaRPr lang="en" sz="1800"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451700" y="980075"/>
            <a:ext cx="4692300" cy="3855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100 Years War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i="1"/>
              <a:t>William The Conquero</a:t>
            </a:r>
            <a:r>
              <a:rPr lang="en" sz="1800"/>
              <a:t>r of Normandy, takes England at </a:t>
            </a:r>
            <a:r>
              <a:rPr lang="en" sz="1800" i="1"/>
              <a:t>Battle of Hastings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During 14th and 15th centuries, Frances kingdoms fight England over English territories. Clash between old governing rules under feudalism and modern claims of nation states.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627125" y="1200150"/>
            <a:ext cx="3994500" cy="3541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Crusades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98875" y="1063375"/>
            <a:ext cx="3994500" cy="378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Call for </a:t>
            </a:r>
            <a:r>
              <a:rPr lang="en" sz="1800" i="1" dirty="0"/>
              <a:t>Purification </a:t>
            </a:r>
            <a:r>
              <a:rPr lang="en" sz="1800" dirty="0"/>
              <a:t>of Christianity.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Christian Zeal of Missionaries who feel obligated to spread as populations push Christianity to new borders. 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Pope Urban II in 1095 C.E. calls upon christians to save the holy city of Jerusalem, from the Turks, by undertaking a journey “</a:t>
            </a:r>
            <a:r>
              <a:rPr lang="en" sz="1800" i="1" dirty="0"/>
              <a:t>for the remission of your sins, and be assured of the reward of imperishable glory in the Kingdom of Heaven</a:t>
            </a:r>
            <a:r>
              <a:rPr lang="en" sz="1800" dirty="0"/>
              <a:t>.”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682525" y="2231125"/>
            <a:ext cx="3711674" cy="2912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x="4393375" y="1063375"/>
            <a:ext cx="2743199" cy="36194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Economic Developments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799425"/>
            <a:ext cx="3994500" cy="412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Venice and Genoa Italy remained unwilling to abandon roots of Roman Empire, they never adopted Feudalism.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Both cities rivaled Constantinople of The Roman Empire by the early 13th century.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Banking in the West - use of money and investments.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Complex Trade from North to South exchanging Timber and Grain in the North for Metals and Cloth in the South &gt; Specialization </a:t>
            </a:r>
          </a:p>
          <a:p>
            <a:endParaRPr lang="en" sz="1800"/>
          </a:p>
          <a:p>
            <a:endParaRPr lang="en" sz="180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5038725" y="977025"/>
            <a:ext cx="4105275" cy="4171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5871675" y="2033400"/>
            <a:ext cx="272100" cy="204299"/>
          </a:xfrm>
          <a:prstGeom prst="ellipse">
            <a:avLst/>
          </a:prstGeom>
          <a:solidFill>
            <a:srgbClr val="CC4125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882875" y="1663925"/>
            <a:ext cx="223500" cy="204299"/>
          </a:xfrm>
          <a:prstGeom prst="ellipse">
            <a:avLst/>
          </a:prstGeom>
          <a:solidFill>
            <a:srgbClr val="A61C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Hanseatic League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Facilitated trade as more towns purchase charters, severing feudal ties. 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Towns emerge and produce more wealth for the king, who in turn builds larger more powerful armies.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Craftsmen from Guilds for specialized labor.  Sharing ideas, training apprentices.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692275" y="1063375"/>
            <a:ext cx="4190200" cy="3101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Mobility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96100" y="11612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Serfs begin to transform into skilled labor workers, traders and merchants.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Churches hold large estates of land and maintain wealth, act as lenders to prospective traders and merchants.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Banking industry dominated by Jews, who were forbidden from craft guilds and land ownership. 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Eventually Jews were driven out of Western Europe to Eastern Europe by Mobs.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596450" y="1309275"/>
            <a:ext cx="4569150" cy="3504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Culture and Art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18300" y="825050"/>
            <a:ext cx="3994500" cy="396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Italy serves as a pre-renaissance hub of culture, education and trade.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Art becomes more realistic and stylistic, breaking from trends that were established centuries prior.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Universities emerge outside of Italy in France, Germany and England.  By 1200, universities begin teaching Greek and Roman Works, not just religion.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Scholasticism- reconcile beliefs of religion with Greek Logic/philosophy.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171199" y="1487650"/>
            <a:ext cx="4515599" cy="3655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7359325" y="-147825"/>
            <a:ext cx="2743200" cy="3457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1300’s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Art, language and culture develop rapidly, starting in Italy.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Vernacular Languages, not just Latin are being published and translated.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Common Oral Languages (Vernacular) are replacing old Latin in print, started with </a:t>
            </a:r>
            <a:r>
              <a:rPr lang="en" sz="1800" i="1"/>
              <a:t>The</a:t>
            </a:r>
            <a:r>
              <a:rPr lang="en" sz="1800"/>
              <a:t> </a:t>
            </a:r>
            <a:r>
              <a:rPr lang="en" sz="1800" i="1"/>
              <a:t>Divine Comedy, </a:t>
            </a:r>
            <a:r>
              <a:rPr lang="en" sz="1800"/>
              <a:t>which outlined the 3 parts of the afterlife: Inferno, Purgatorio and Paradiso.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692275" y="1239496"/>
            <a:ext cx="4356299" cy="3462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Why the Dark Ages?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Imples that on either end of the period, there was light.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Civilization, as previously experienced during The Roman Empire, was suspended from 500- 1500 C.E.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Early Middle Ages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500-1000 C.E.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Most kingdoms were made up of inhabitants that were </a:t>
            </a:r>
            <a:r>
              <a:rPr lang="en" sz="1800" i="1"/>
              <a:t>Pastoral Nomads or Subsistence Farmers.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Very few people could read or write.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Limited trade.</a:t>
            </a:r>
          </a:p>
          <a:p>
            <a:pPr marL="457200" lvl="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Political Leaders were </a:t>
            </a:r>
            <a:r>
              <a:rPr lang="en" sz="1800" i="1"/>
              <a:t>Tribal Chieftains.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397425" y="1063375"/>
            <a:ext cx="4746575" cy="3782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Early Middle Ages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1">
                <a:solidFill>
                  <a:schemeClr val="dk1"/>
                </a:solidFill>
              </a:rPr>
              <a:t>Christianity/Roman  Catholicism </a:t>
            </a:r>
            <a:r>
              <a:rPr lang="en" sz="1800">
                <a:solidFill>
                  <a:schemeClr val="dk1"/>
                </a:solidFill>
              </a:rPr>
              <a:t>centralized in Rome.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1">
                <a:solidFill>
                  <a:schemeClr val="dk1"/>
                </a:solidFill>
              </a:rPr>
              <a:t>Cultural Unification</a:t>
            </a:r>
            <a:r>
              <a:rPr lang="en" sz="1800">
                <a:solidFill>
                  <a:schemeClr val="dk1"/>
                </a:solidFill>
              </a:rPr>
              <a:t> despite absence of centralized European authority. 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chemeClr val="dk1"/>
                </a:solidFill>
              </a:rPr>
              <a:t>Roman Concept of rule by law replaced by family ties and personal loyalties.</a:t>
            </a:r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Warriors bound to a chief by oaths of loyalty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559075" y="1200150"/>
            <a:ext cx="4584925" cy="352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Feudalism and Manorialism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b="1"/>
              <a:t>Feudalism</a:t>
            </a:r>
            <a:r>
              <a:rPr lang="en" sz="2400"/>
              <a:t>: A complex system of political and military loyalties linked lords together.</a:t>
            </a:r>
          </a:p>
          <a:p>
            <a:pPr>
              <a:buNone/>
            </a:pPr>
            <a:r>
              <a:rPr lang="en" sz="2400" b="1"/>
              <a:t>Manorialism</a:t>
            </a:r>
            <a:r>
              <a:rPr lang="en" sz="2400"/>
              <a:t>: a system that in which peasants were tied to land to supply labor.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116225" y="3196925"/>
            <a:ext cx="2743198" cy="2276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4373025" y="1024650"/>
            <a:ext cx="2743200" cy="40766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6" name="Shape 56"/>
          <p:cNvSpPr/>
          <p:nvPr/>
        </p:nvSpPr>
        <p:spPr>
          <a:xfrm>
            <a:off x="7025075" y="863400"/>
            <a:ext cx="1476949" cy="238157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Franks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Clovis- Unified the western portion of Europe under his authority as King from 481-511 CE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Converted to Christianity.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Overtook Germanic peoples by military conquest.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Lost power to </a:t>
            </a:r>
            <a:r>
              <a:rPr lang="en" sz="1800" i="1"/>
              <a:t>Charles the Hammer</a:t>
            </a:r>
            <a:r>
              <a:rPr lang="en" sz="1800"/>
              <a:t> of the Carolingian Family - later to be headed by Charlemagne.</a:t>
            </a:r>
          </a:p>
          <a:p>
            <a:endParaRPr lang="en" sz="1800"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171625" y="436425"/>
            <a:ext cx="3476225" cy="4270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Charlemagne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Kept control of kingdom otherwise vulnerable to Viking attacks from late 700-1000 CE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Divided territory into counties headed by a count.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Charlemagne checked their power by having a royal agent acting as his “eyes and ears.”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In 800, crowned as emperor (Holy Roman Empire)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/>
              <a:t>His son, heir to the throne, </a:t>
            </a:r>
            <a:r>
              <a:rPr lang="en" sz="1400" i="1"/>
              <a:t>Louis The Pious</a:t>
            </a:r>
            <a:r>
              <a:rPr lang="en" sz="1400"/>
              <a:t>, divided his kingdom amongst his sons who fought amongst themselves for power and supremacy.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239725" y="161250"/>
            <a:ext cx="3447074" cy="4820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Economy of Early Middle Ages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/>
              <a:t>Barter System</a:t>
            </a:r>
            <a:r>
              <a:rPr lang="en" sz="1800"/>
              <a:t>: Trade existed in the absence of coinage or money, traded item for item.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Trade outside of the kingdom very limited, dangerous.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Self sustaining kingdoms.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Serfs had ownership rights as long as they made loyalty agreements and uphold their oath. 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325725" y="2137125"/>
            <a:ext cx="2743199" cy="3409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x="6624425" y="1063375"/>
            <a:ext cx="2743200" cy="35623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Church Hierarchy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The church acted as a powerful force in unifying Europe despite differences in culture, language and customs.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/>
              <a:t>Monasteries acted as centers of school, refuge, libraries, and duplicating (books).</a:t>
            </a:r>
          </a:p>
          <a:p>
            <a:endParaRPr lang="en" sz="1800"/>
          </a:p>
        </p:txBody>
      </p:sp>
      <p:sp>
        <p:nvSpPr>
          <p:cNvPr id="88" name="Shape 88"/>
          <p:cNvSpPr/>
          <p:nvPr/>
        </p:nvSpPr>
        <p:spPr>
          <a:xfrm>
            <a:off x="4359325" y="936975"/>
            <a:ext cx="5461850" cy="4093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On-screen Show (16:9)</PresentationFormat>
  <Paragraphs>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light-gradient</vt:lpstr>
      <vt:lpstr>Middle Ages</vt:lpstr>
      <vt:lpstr>Why the Dark Ages?</vt:lpstr>
      <vt:lpstr>The Early Middle Ages</vt:lpstr>
      <vt:lpstr>Early Middle Ages</vt:lpstr>
      <vt:lpstr>Feudalism and Manorialism</vt:lpstr>
      <vt:lpstr>Franks</vt:lpstr>
      <vt:lpstr>Charlemagne</vt:lpstr>
      <vt:lpstr>Economy of Early Middle Ages</vt:lpstr>
      <vt:lpstr>Church Hierarchy</vt:lpstr>
      <vt:lpstr>High Middle Ages</vt:lpstr>
      <vt:lpstr>The Power of the Church</vt:lpstr>
      <vt:lpstr>Western Europe Grows Centralized Governments</vt:lpstr>
      <vt:lpstr>100 Years War</vt:lpstr>
      <vt:lpstr>Crusades</vt:lpstr>
      <vt:lpstr>Economic Developments</vt:lpstr>
      <vt:lpstr>Hanseatic League</vt:lpstr>
      <vt:lpstr>Mobility</vt:lpstr>
      <vt:lpstr>Culture and Art</vt:lpstr>
      <vt:lpstr>1300’s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cp:lastModifiedBy>Kevin White</cp:lastModifiedBy>
  <cp:revision>1</cp:revision>
  <dcterms:modified xsi:type="dcterms:W3CDTF">2013-11-06T03:40:06Z</dcterms:modified>
</cp:coreProperties>
</file>